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34"/>
  </p:notesMasterIdLst>
  <p:handoutMasterIdLst>
    <p:handoutMasterId r:id="rId35"/>
  </p:handoutMasterIdLst>
  <p:sldIdLst>
    <p:sldId id="256" r:id="rId7"/>
    <p:sldId id="257" r:id="rId8"/>
    <p:sldId id="282" r:id="rId9"/>
    <p:sldId id="258" r:id="rId10"/>
    <p:sldId id="275" r:id="rId11"/>
    <p:sldId id="259" r:id="rId12"/>
    <p:sldId id="265" r:id="rId13"/>
    <p:sldId id="281" r:id="rId14"/>
    <p:sldId id="274" r:id="rId15"/>
    <p:sldId id="279" r:id="rId16"/>
    <p:sldId id="276" r:id="rId17"/>
    <p:sldId id="283" r:id="rId18"/>
    <p:sldId id="290" r:id="rId19"/>
    <p:sldId id="284" r:id="rId20"/>
    <p:sldId id="285" r:id="rId21"/>
    <p:sldId id="286" r:id="rId22"/>
    <p:sldId id="287" r:id="rId23"/>
    <p:sldId id="289" r:id="rId24"/>
    <p:sldId id="28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3" autoAdjust="0"/>
    <p:restoredTop sz="95351" autoAdjust="0"/>
  </p:normalViewPr>
  <p:slideViewPr>
    <p:cSldViewPr>
      <p:cViewPr>
        <p:scale>
          <a:sx n="124" d="100"/>
          <a:sy n="124" d="100"/>
        </p:scale>
        <p:origin x="-125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BA59-B51C-482D-8726-09809F2263E6}" type="datetimeFigureOut">
              <a:rPr lang="sk-SK" smtClean="0"/>
              <a:t>7. 9. 2015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D33A5-AAD0-4197-84CF-735B74C5A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145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>
                <a:latin typeface="Arial"/>
              </a:rPr>
              <a:t>Kliknúť pre úpravu formátu poznámok</a:t>
            </a:r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32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1400">
                <a:latin typeface="Times New Roman"/>
              </a:rPr>
              <a:t>&lt;hlavička&gt;</a:t>
            </a:r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32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sk-SK" sz="1400">
                <a:latin typeface="Times New Roman"/>
              </a:rPr>
              <a:t>&lt;dátum/čas&gt;</a:t>
            </a:r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ftr"/>
          </p:nvPr>
        </p:nvSpPr>
        <p:spPr>
          <a:xfrm>
            <a:off x="0" y="10159024"/>
            <a:ext cx="3280680" cy="53432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sk-SK" sz="1400">
                <a:latin typeface="Times New Roman"/>
              </a:rPr>
              <a:t>&lt;päta&gt;</a:t>
            </a:r>
            <a:endParaRPr/>
          </a:p>
        </p:txBody>
      </p:sp>
      <p:sp>
        <p:nvSpPr>
          <p:cNvPr id="244" name="PlaceHolder 5"/>
          <p:cNvSpPr>
            <a:spLocks noGrp="1"/>
          </p:cNvSpPr>
          <p:nvPr>
            <p:ph type="sldNum"/>
          </p:nvPr>
        </p:nvSpPr>
        <p:spPr>
          <a:xfrm>
            <a:off x="4278960" y="10159024"/>
            <a:ext cx="3280680" cy="5343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130AD1B-E75A-466E-9F3F-CCE0DEB16E0B}" type="slidenum">
              <a:rPr lang="sk-SK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92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849840" y="9429907"/>
            <a:ext cx="2944080" cy="494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fld id="{2E6ABC64-7CC8-49D1-92E8-113AB0D0579F}" type="slidenum">
              <a:rPr lang="sk-SK" sz="1200" strike="noStrike">
                <a:solidFill>
                  <a:srgbClr val="000000"/>
                </a:solidFill>
                <a:latin typeface="Arial"/>
              </a:rPr>
              <a:t>1</a:t>
            </a:fld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79320" y="4716394"/>
            <a:ext cx="5436720" cy="44650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 strike="noStrike">
                <a:latin typeface="Arial"/>
              </a:rPr>
              <a:t>- plus logo MS SR?</a:t>
            </a:r>
            <a:endParaRPr/>
          </a:p>
          <a:p>
            <a:r>
              <a:rPr lang="sk-SK" sz="2000" strike="noStrike">
                <a:latin typeface="Arial"/>
              </a:rPr>
              <a:t>- edituj pätu: miesto textu daj „IS Register úpadcov“?</a:t>
            </a:r>
            <a:endParaRPr/>
          </a:p>
          <a:p>
            <a:r>
              <a:rPr lang="sk-SK" sz="2000" strike="noStrike">
                <a:latin typeface="Arial"/>
              </a:rPr>
              <a:t>Určenie: OI-proj.manOIP,prezentácia...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009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679680" y="4715674"/>
            <a:ext cx="5437080" cy="44668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 strike="noStrike">
                <a:latin typeface="Arial"/>
              </a:rPr>
              <a:t>Hardvér podľa príl.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679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679680" y="4715674"/>
            <a:ext cx="5437080" cy="44668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 strike="noStrike">
                <a:latin typeface="Arial"/>
              </a:rPr>
              <a:t>Hardvér podľa príl.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439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679680" y="4715674"/>
            <a:ext cx="5437080" cy="44668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 strike="noStrike">
                <a:latin typeface="Arial"/>
              </a:rPr>
              <a:t>Hardvér podľa príl.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17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679680" y="4715674"/>
            <a:ext cx="5437080" cy="44668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 strike="noStrike">
                <a:latin typeface="Arial"/>
              </a:rPr>
              <a:t>Hardvér podľa príl.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484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679680" y="4715674"/>
            <a:ext cx="5437080" cy="44668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2000" strike="noStrike">
                <a:latin typeface="Arial"/>
              </a:rPr>
              <a:t>Hardvér podľa príl. 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5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6" name="Obrázok 4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Obrázok 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4" name="Obrázok 9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5" name="Obrázok 9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2" name="Obrázok 1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Obrázok 14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>
            <a:off x="1258920" y="1197000"/>
            <a:ext cx="6693840" cy="4390560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2"/>
          <p:cNvSpPr/>
          <p:nvPr/>
        </p:nvSpPr>
        <p:spPr>
          <a:xfrm>
            <a:off x="0" y="6308640"/>
            <a:ext cx="9144000" cy="0"/>
          </a:xfrm>
          <a:prstGeom prst="line">
            <a:avLst/>
          </a:prstGeom>
          <a:ln w="3240">
            <a:solidFill>
              <a:srgbClr val="3399FF"/>
            </a:solidFill>
            <a:round/>
          </a:ln>
        </p:spPr>
      </p:sp>
      <p:pic>
        <p:nvPicPr>
          <p:cNvPr id="2" name="Picture 11"/>
          <p:cNvPicPr/>
          <p:nvPr/>
        </p:nvPicPr>
        <p:blipFill>
          <a:blip r:embed="rId14"/>
          <a:stretch/>
        </p:blipFill>
        <p:spPr>
          <a:xfrm>
            <a:off x="7451640" y="6334200"/>
            <a:ext cx="1655280" cy="53136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3492360" y="6308640"/>
            <a:ext cx="2372760" cy="54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333399"/>
                </a:solidFill>
                <a:latin typeface="Arial"/>
                <a:ea typeface="DejaVu Sans"/>
              </a:rPr>
              <a:t>Európsky fond regionálneho rozvoja</a:t>
            </a:r>
            <a:endParaRPr/>
          </a:p>
          <a:p>
            <a:pPr>
              <a:lnSpc>
                <a:spcPct val="100000"/>
              </a:lnSpc>
            </a:pPr>
            <a:r>
              <a:rPr lang="sk-SK" sz="1000" b="1" strike="noStrike">
                <a:solidFill>
                  <a:srgbClr val="333399"/>
                </a:solidFill>
                <a:latin typeface="Arial"/>
                <a:ea typeface="DejaVu Sans"/>
              </a:rPr>
              <a:t>www.opis.gov.sk</a:t>
            </a:r>
            <a:endParaRPr/>
          </a:p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333399"/>
                </a:solidFill>
                <a:latin typeface="Arial"/>
                <a:ea typeface="DejaVu Sans"/>
              </a:rPr>
              <a:t>Spolufinancované z prostriedkov EÚ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4" name="Picture 17"/>
          <p:cNvPicPr/>
          <p:nvPr/>
        </p:nvPicPr>
        <p:blipFill>
          <a:blip r:embed="rId15"/>
          <a:stretch/>
        </p:blipFill>
        <p:spPr>
          <a:xfrm>
            <a:off x="5818320" y="70920"/>
            <a:ext cx="501120" cy="55764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5459400" y="568800"/>
            <a:ext cx="1293120" cy="2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900" b="1" strike="noStrike">
                <a:solidFill>
                  <a:srgbClr val="000066"/>
                </a:solidFill>
                <a:latin typeface="Arial"/>
                <a:ea typeface="DejaVu Sans"/>
              </a:rPr>
              <a:t>Riadiaci orgán OPIS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6" name="Picture 23"/>
          <p:cNvPicPr/>
          <p:nvPr/>
        </p:nvPicPr>
        <p:blipFill>
          <a:blip r:embed="rId16"/>
          <a:stretch/>
        </p:blipFill>
        <p:spPr>
          <a:xfrm>
            <a:off x="7380360" y="115920"/>
            <a:ext cx="717120" cy="467640"/>
          </a:xfrm>
          <a:prstGeom prst="rect">
            <a:avLst/>
          </a:prstGeom>
          <a:ln>
            <a:noFill/>
          </a:ln>
        </p:spPr>
      </p:pic>
      <p:sp>
        <p:nvSpPr>
          <p:cNvPr id="7" name="CustomShape 5"/>
          <p:cNvSpPr/>
          <p:nvPr/>
        </p:nvSpPr>
        <p:spPr>
          <a:xfrm>
            <a:off x="7236000" y="549360"/>
            <a:ext cx="1005840" cy="2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900" b="1" strike="noStrike">
                <a:solidFill>
                  <a:srgbClr val="000066"/>
                </a:solidFill>
                <a:latin typeface="Arial"/>
                <a:ea typeface="DejaVu Sans"/>
              </a:rPr>
              <a:t>Európska únia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8" name="Picture 2"/>
          <p:cNvPicPr/>
          <p:nvPr/>
        </p:nvPicPr>
        <p:blipFill>
          <a:blip r:embed="rId17"/>
          <a:stretch/>
        </p:blipFill>
        <p:spPr>
          <a:xfrm>
            <a:off x="3419640" y="115920"/>
            <a:ext cx="835920" cy="515520"/>
          </a:xfrm>
          <a:prstGeom prst="rect">
            <a:avLst/>
          </a:prstGeom>
          <a:ln>
            <a:noFill/>
          </a:ln>
        </p:spPr>
      </p:pic>
      <p:sp>
        <p:nvSpPr>
          <p:cNvPr id="9" name="CustomShape 6"/>
          <p:cNvSpPr/>
          <p:nvPr/>
        </p:nvSpPr>
        <p:spPr>
          <a:xfrm>
            <a:off x="2858760" y="582480"/>
            <a:ext cx="2193480" cy="24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b="1" strike="noStrike">
                <a:solidFill>
                  <a:srgbClr val="000099"/>
                </a:solidFill>
                <a:latin typeface="Arial"/>
                <a:ea typeface="DejaVu Sans"/>
              </a:rPr>
              <a:t>Sprostredkovateľský orgán OPIS</a:t>
            </a:r>
            <a:r>
              <a:rPr lang="sk-SK" sz="1050" strike="noStrike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10" name="Picture 3"/>
          <p:cNvPicPr/>
          <p:nvPr/>
        </p:nvPicPr>
        <p:blipFill>
          <a:blip r:embed="rId18"/>
          <a:stretch/>
        </p:blipFill>
        <p:spPr>
          <a:xfrm>
            <a:off x="449280" y="-48960"/>
            <a:ext cx="2001240" cy="737640"/>
          </a:xfrm>
          <a:prstGeom prst="rect">
            <a:avLst/>
          </a:prstGeom>
          <a:ln>
            <a:noFill/>
          </a:ln>
        </p:spPr>
      </p:pic>
      <p:sp>
        <p:nvSpPr>
          <p:cNvPr id="11" name="CustomShape 7"/>
          <p:cNvSpPr/>
          <p:nvPr/>
        </p:nvSpPr>
        <p:spPr>
          <a:xfrm>
            <a:off x="449280" y="671400"/>
            <a:ext cx="2320200" cy="2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800" b="1" strike="noStrike">
                <a:solidFill>
                  <a:srgbClr val="000066"/>
                </a:solidFill>
                <a:latin typeface="Arial"/>
                <a:ea typeface="DejaVu Sans"/>
              </a:rPr>
              <a:t>TVORÍME VEDOMOSTNÚ SPOLOČNOSŤ  </a:t>
            </a:r>
            <a:endParaRPr/>
          </a:p>
        </p:txBody>
      </p:sp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>
                <a:latin typeface="Arial"/>
              </a:rPr>
              <a:t>Kliknúť na úpravu formátu textu titulku</a:t>
            </a:r>
            <a:endParaRPr/>
          </a:p>
        </p:txBody>
      </p:sp>
      <p:sp>
        <p:nvSpPr>
          <p:cNvPr id="1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k-SK" sz="3200">
                <a:latin typeface="Arial"/>
              </a:rPr>
              <a:t>Kliknúť na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400">
                <a:latin typeface="Arial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000">
                <a:latin typeface="Arial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Siedma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258920" y="1197000"/>
            <a:ext cx="6693840" cy="4390560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2"/>
          <p:cNvSpPr/>
          <p:nvPr/>
        </p:nvSpPr>
        <p:spPr>
          <a:xfrm>
            <a:off x="0" y="6308640"/>
            <a:ext cx="9144000" cy="0"/>
          </a:xfrm>
          <a:prstGeom prst="line">
            <a:avLst/>
          </a:prstGeom>
          <a:ln w="3240">
            <a:solidFill>
              <a:srgbClr val="3399FF"/>
            </a:solidFill>
            <a:round/>
          </a:ln>
        </p:spPr>
      </p:sp>
      <p:pic>
        <p:nvPicPr>
          <p:cNvPr id="50" name="Picture 11"/>
          <p:cNvPicPr/>
          <p:nvPr/>
        </p:nvPicPr>
        <p:blipFill>
          <a:blip r:embed="rId14"/>
          <a:stretch/>
        </p:blipFill>
        <p:spPr>
          <a:xfrm>
            <a:off x="7451640" y="6334200"/>
            <a:ext cx="1655280" cy="53136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3492360" y="6308640"/>
            <a:ext cx="2372760" cy="54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333399"/>
                </a:solidFill>
                <a:latin typeface="Arial"/>
                <a:ea typeface="DejaVu Sans"/>
              </a:rPr>
              <a:t>Európsky fond regionálneho rozvoja</a:t>
            </a:r>
            <a:endParaRPr/>
          </a:p>
          <a:p>
            <a:pPr>
              <a:lnSpc>
                <a:spcPct val="100000"/>
              </a:lnSpc>
            </a:pPr>
            <a:r>
              <a:rPr lang="sk-SK" sz="1000" b="1" strike="noStrike">
                <a:solidFill>
                  <a:srgbClr val="333399"/>
                </a:solidFill>
                <a:latin typeface="Arial"/>
                <a:ea typeface="DejaVu Sans"/>
              </a:rPr>
              <a:t>www.opis.gov.sk</a:t>
            </a:r>
            <a:endParaRPr/>
          </a:p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333399"/>
                </a:solidFill>
                <a:latin typeface="Arial"/>
                <a:ea typeface="DejaVu Sans"/>
              </a:rPr>
              <a:t>Spolufinancované z prostriedkov EÚ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52" name="Picture 17"/>
          <p:cNvPicPr/>
          <p:nvPr/>
        </p:nvPicPr>
        <p:blipFill>
          <a:blip r:embed="rId15"/>
          <a:stretch/>
        </p:blipFill>
        <p:spPr>
          <a:xfrm>
            <a:off x="5818320" y="70920"/>
            <a:ext cx="501120" cy="557640"/>
          </a:xfrm>
          <a:prstGeom prst="rect">
            <a:avLst/>
          </a:prstGeom>
          <a:ln>
            <a:noFill/>
          </a:ln>
        </p:spPr>
      </p:pic>
      <p:sp>
        <p:nvSpPr>
          <p:cNvPr id="53" name="CustomShape 4"/>
          <p:cNvSpPr/>
          <p:nvPr/>
        </p:nvSpPr>
        <p:spPr>
          <a:xfrm>
            <a:off x="5459400" y="568800"/>
            <a:ext cx="1293120" cy="2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900" b="1" strike="noStrike">
                <a:solidFill>
                  <a:srgbClr val="000066"/>
                </a:solidFill>
                <a:latin typeface="Arial"/>
                <a:ea typeface="DejaVu Sans"/>
              </a:rPr>
              <a:t>Riadiaci orgán OPIS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54" name="Picture 23"/>
          <p:cNvPicPr/>
          <p:nvPr/>
        </p:nvPicPr>
        <p:blipFill>
          <a:blip r:embed="rId16"/>
          <a:stretch/>
        </p:blipFill>
        <p:spPr>
          <a:xfrm>
            <a:off x="7380360" y="115920"/>
            <a:ext cx="717120" cy="467640"/>
          </a:xfrm>
          <a:prstGeom prst="rect">
            <a:avLst/>
          </a:prstGeom>
          <a:ln>
            <a:noFill/>
          </a:ln>
        </p:spPr>
      </p:pic>
      <p:sp>
        <p:nvSpPr>
          <p:cNvPr id="55" name="CustomShape 5"/>
          <p:cNvSpPr/>
          <p:nvPr/>
        </p:nvSpPr>
        <p:spPr>
          <a:xfrm>
            <a:off x="7236000" y="549360"/>
            <a:ext cx="1005840" cy="2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900" b="1" strike="noStrike">
                <a:solidFill>
                  <a:srgbClr val="000066"/>
                </a:solidFill>
                <a:latin typeface="Arial"/>
                <a:ea typeface="DejaVu Sans"/>
              </a:rPr>
              <a:t>Európska únia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56" name="Picture 2"/>
          <p:cNvPicPr/>
          <p:nvPr/>
        </p:nvPicPr>
        <p:blipFill>
          <a:blip r:embed="rId17"/>
          <a:stretch/>
        </p:blipFill>
        <p:spPr>
          <a:xfrm>
            <a:off x="3419640" y="115920"/>
            <a:ext cx="835920" cy="515520"/>
          </a:xfrm>
          <a:prstGeom prst="rect">
            <a:avLst/>
          </a:prstGeom>
          <a:ln>
            <a:noFill/>
          </a:ln>
        </p:spPr>
      </p:pic>
      <p:sp>
        <p:nvSpPr>
          <p:cNvPr id="57" name="CustomShape 6"/>
          <p:cNvSpPr/>
          <p:nvPr/>
        </p:nvSpPr>
        <p:spPr>
          <a:xfrm>
            <a:off x="2858760" y="582480"/>
            <a:ext cx="2193480" cy="24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b="1" strike="noStrike">
                <a:solidFill>
                  <a:srgbClr val="000099"/>
                </a:solidFill>
                <a:latin typeface="Arial"/>
                <a:ea typeface="DejaVu Sans"/>
              </a:rPr>
              <a:t>Sprostredkovateľský orgán OPIS</a:t>
            </a:r>
            <a:r>
              <a:rPr lang="sk-SK" sz="1050" strike="noStrike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58" name="Picture 3"/>
          <p:cNvPicPr/>
          <p:nvPr/>
        </p:nvPicPr>
        <p:blipFill>
          <a:blip r:embed="rId18"/>
          <a:stretch/>
        </p:blipFill>
        <p:spPr>
          <a:xfrm>
            <a:off x="449280" y="-48960"/>
            <a:ext cx="2001240" cy="737640"/>
          </a:xfrm>
          <a:prstGeom prst="rect">
            <a:avLst/>
          </a:prstGeom>
          <a:ln>
            <a:noFill/>
          </a:ln>
        </p:spPr>
      </p:pic>
      <p:sp>
        <p:nvSpPr>
          <p:cNvPr id="59" name="CustomShape 7"/>
          <p:cNvSpPr/>
          <p:nvPr/>
        </p:nvSpPr>
        <p:spPr>
          <a:xfrm>
            <a:off x="449280" y="671400"/>
            <a:ext cx="2320200" cy="2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800" b="1" strike="noStrike">
                <a:solidFill>
                  <a:srgbClr val="000066"/>
                </a:solidFill>
                <a:latin typeface="Arial"/>
                <a:ea typeface="DejaVu Sans"/>
              </a:rPr>
              <a:t>TVORÍME VEDOMOSTNÚ SPOLOČNOSŤ  </a:t>
            </a:r>
            <a:endParaRPr/>
          </a:p>
        </p:txBody>
      </p:sp>
      <p:sp>
        <p:nvSpPr>
          <p:cNvPr id="60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>
                <a:latin typeface="Arial"/>
              </a:rPr>
              <a:t>Kliknúť na úpravu formátu textu titulku</a:t>
            </a:r>
            <a:endParaRPr/>
          </a:p>
        </p:txBody>
      </p:sp>
      <p:sp>
        <p:nvSpPr>
          <p:cNvPr id="61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k-SK" sz="3200">
                <a:latin typeface="Arial"/>
              </a:rPr>
              <a:t>Kliknúť na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400">
                <a:latin typeface="Arial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000">
                <a:latin typeface="Arial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Siedma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258920" y="1197000"/>
            <a:ext cx="6693840" cy="4390560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chemeClr val="bg1"/>
              </a:gs>
            </a:gsLst>
            <a:lin ang="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Line 2"/>
          <p:cNvSpPr/>
          <p:nvPr/>
        </p:nvSpPr>
        <p:spPr>
          <a:xfrm>
            <a:off x="0" y="6308640"/>
            <a:ext cx="9144000" cy="0"/>
          </a:xfrm>
          <a:prstGeom prst="line">
            <a:avLst/>
          </a:prstGeom>
          <a:ln w="3240">
            <a:solidFill>
              <a:srgbClr val="3399FF"/>
            </a:solidFill>
            <a:round/>
          </a:ln>
        </p:spPr>
      </p:sp>
      <p:pic>
        <p:nvPicPr>
          <p:cNvPr id="98" name="Picture 11"/>
          <p:cNvPicPr/>
          <p:nvPr/>
        </p:nvPicPr>
        <p:blipFill>
          <a:blip r:embed="rId14"/>
          <a:stretch/>
        </p:blipFill>
        <p:spPr>
          <a:xfrm>
            <a:off x="7451640" y="6334200"/>
            <a:ext cx="1655280" cy="53136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3492360" y="6308640"/>
            <a:ext cx="2372760" cy="54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333399"/>
                </a:solidFill>
                <a:latin typeface="Arial"/>
                <a:ea typeface="DejaVu Sans"/>
              </a:rPr>
              <a:t>Európsky fond regionálneho rozvoja</a:t>
            </a:r>
            <a:endParaRPr/>
          </a:p>
          <a:p>
            <a:pPr>
              <a:lnSpc>
                <a:spcPct val="100000"/>
              </a:lnSpc>
            </a:pPr>
            <a:r>
              <a:rPr lang="sk-SK" sz="1000" b="1" strike="noStrike">
                <a:solidFill>
                  <a:srgbClr val="333399"/>
                </a:solidFill>
                <a:latin typeface="Arial"/>
                <a:ea typeface="DejaVu Sans"/>
              </a:rPr>
              <a:t>www.opis.gov.sk</a:t>
            </a:r>
            <a:endParaRPr/>
          </a:p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333399"/>
                </a:solidFill>
                <a:latin typeface="Arial"/>
                <a:ea typeface="DejaVu Sans"/>
              </a:rPr>
              <a:t>Spolufinancované z prostriedkov EÚ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100" name="Picture 17"/>
          <p:cNvPicPr/>
          <p:nvPr/>
        </p:nvPicPr>
        <p:blipFill>
          <a:blip r:embed="rId15"/>
          <a:stretch/>
        </p:blipFill>
        <p:spPr>
          <a:xfrm>
            <a:off x="5818320" y="70920"/>
            <a:ext cx="501120" cy="557640"/>
          </a:xfrm>
          <a:prstGeom prst="rect">
            <a:avLst/>
          </a:prstGeom>
          <a:ln>
            <a:noFill/>
          </a:ln>
        </p:spPr>
      </p:pic>
      <p:sp>
        <p:nvSpPr>
          <p:cNvPr id="101" name="CustomShape 4"/>
          <p:cNvSpPr/>
          <p:nvPr/>
        </p:nvSpPr>
        <p:spPr>
          <a:xfrm>
            <a:off x="5459400" y="568800"/>
            <a:ext cx="1293120" cy="2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900" b="1" strike="noStrike">
                <a:solidFill>
                  <a:srgbClr val="000066"/>
                </a:solidFill>
                <a:latin typeface="Arial"/>
                <a:ea typeface="DejaVu Sans"/>
              </a:rPr>
              <a:t>Riadiaci orgán OPIS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102" name="Picture 23"/>
          <p:cNvPicPr/>
          <p:nvPr/>
        </p:nvPicPr>
        <p:blipFill>
          <a:blip r:embed="rId16"/>
          <a:stretch/>
        </p:blipFill>
        <p:spPr>
          <a:xfrm>
            <a:off x="7380360" y="115920"/>
            <a:ext cx="717120" cy="467640"/>
          </a:xfrm>
          <a:prstGeom prst="rect">
            <a:avLst/>
          </a:prstGeom>
          <a:ln>
            <a:noFill/>
          </a:ln>
        </p:spPr>
      </p:pic>
      <p:sp>
        <p:nvSpPr>
          <p:cNvPr id="103" name="CustomShape 5"/>
          <p:cNvSpPr/>
          <p:nvPr/>
        </p:nvSpPr>
        <p:spPr>
          <a:xfrm>
            <a:off x="7236000" y="549360"/>
            <a:ext cx="1005840" cy="24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900" b="1" strike="noStrike">
                <a:solidFill>
                  <a:srgbClr val="000066"/>
                </a:solidFill>
                <a:latin typeface="Arial"/>
                <a:ea typeface="DejaVu Sans"/>
              </a:rPr>
              <a:t>Európska únia</a:t>
            </a: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104" name="Picture 2"/>
          <p:cNvPicPr/>
          <p:nvPr/>
        </p:nvPicPr>
        <p:blipFill>
          <a:blip r:embed="rId17"/>
          <a:stretch/>
        </p:blipFill>
        <p:spPr>
          <a:xfrm>
            <a:off x="3419640" y="115920"/>
            <a:ext cx="835920" cy="515520"/>
          </a:xfrm>
          <a:prstGeom prst="rect">
            <a:avLst/>
          </a:prstGeom>
          <a:ln>
            <a:noFill/>
          </a:ln>
        </p:spPr>
      </p:pic>
      <p:sp>
        <p:nvSpPr>
          <p:cNvPr id="105" name="CustomShape 6"/>
          <p:cNvSpPr/>
          <p:nvPr/>
        </p:nvSpPr>
        <p:spPr>
          <a:xfrm>
            <a:off x="2858760" y="582480"/>
            <a:ext cx="2193480" cy="24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b="1" strike="noStrike">
                <a:solidFill>
                  <a:srgbClr val="000099"/>
                </a:solidFill>
                <a:latin typeface="Arial"/>
                <a:ea typeface="DejaVu Sans"/>
              </a:rPr>
              <a:t>Sprostredkovateľský orgán OPIS</a:t>
            </a:r>
            <a:r>
              <a:rPr lang="sk-SK" sz="1050" strike="noStrike">
                <a:solidFill>
                  <a:srgbClr val="000099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106" name="Picture 3"/>
          <p:cNvPicPr/>
          <p:nvPr/>
        </p:nvPicPr>
        <p:blipFill>
          <a:blip r:embed="rId18"/>
          <a:stretch/>
        </p:blipFill>
        <p:spPr>
          <a:xfrm>
            <a:off x="449280" y="-48960"/>
            <a:ext cx="2001240" cy="737640"/>
          </a:xfrm>
          <a:prstGeom prst="rect">
            <a:avLst/>
          </a:prstGeom>
          <a:ln>
            <a:noFill/>
          </a:ln>
        </p:spPr>
      </p:pic>
      <p:sp>
        <p:nvSpPr>
          <p:cNvPr id="107" name="CustomShape 7"/>
          <p:cNvSpPr/>
          <p:nvPr/>
        </p:nvSpPr>
        <p:spPr>
          <a:xfrm>
            <a:off x="449280" y="671400"/>
            <a:ext cx="2320200" cy="2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800" b="1" strike="noStrike">
                <a:solidFill>
                  <a:srgbClr val="000066"/>
                </a:solidFill>
                <a:latin typeface="Arial"/>
                <a:ea typeface="DejaVu Sans"/>
              </a:rPr>
              <a:t>TVORÍME VEDOMOSTNÚ SPOLOČNOSŤ  </a:t>
            </a:r>
            <a:endParaRPr/>
          </a:p>
        </p:txBody>
      </p:sp>
      <p:sp>
        <p:nvSpPr>
          <p:cNvPr id="108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>
                <a:latin typeface="Arial"/>
              </a:rPr>
              <a:t>Kliknúť na úpravu formátu textu titulku</a:t>
            </a:r>
            <a:endParaRPr/>
          </a:p>
        </p:txBody>
      </p:sp>
      <p:sp>
        <p:nvSpPr>
          <p:cNvPr id="10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sk-SK" sz="3200">
                <a:latin typeface="Arial"/>
              </a:rPr>
              <a:t>Kliknúť na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k-SK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k-SK" sz="2400">
                <a:latin typeface="Arial"/>
              </a:rPr>
              <a:t>Tretia úroveň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k-SK" sz="2000">
                <a:latin typeface="Arial"/>
              </a:rPr>
              <a:t>Štvrtá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Piata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Šiesta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sk-SK" sz="2000">
                <a:latin typeface="Arial"/>
              </a:rPr>
              <a:t>Siedma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68360" y="836640"/>
            <a:ext cx="8227440" cy="538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200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010BB900-22CF-4BF6-90B9-FAE95DC12AA2}" type="slidenum">
              <a:rPr lang="sk-SK" sz="1200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fld>
            <a:r>
              <a:rPr lang="sk-SK" sz="1200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/>
          </a:p>
        </p:txBody>
      </p:sp>
      <p:sp>
        <p:nvSpPr>
          <p:cNvPr id="247" name="CustomShape 3"/>
          <p:cNvSpPr/>
          <p:nvPr/>
        </p:nvSpPr>
        <p:spPr>
          <a:xfrm>
            <a:off x="972720" y="1937160"/>
            <a:ext cx="7054200" cy="22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k-SK" sz="32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sk-SK" sz="32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Informačný systém</a:t>
            </a:r>
          </a:p>
          <a:p>
            <a:endParaRPr lang="sk-SK" sz="32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endParaRPr dirty="0"/>
          </a:p>
          <a:p>
            <a:pPr algn="ctr">
              <a:lnSpc>
                <a:spcPct val="100000"/>
              </a:lnSpc>
            </a:pPr>
            <a:r>
              <a:rPr lang="sk-SK" sz="4000" b="1" strike="noStrike" dirty="0">
                <a:solidFill>
                  <a:srgbClr val="000000"/>
                </a:solidFill>
                <a:latin typeface="Arial"/>
                <a:ea typeface="DejaVu Sans"/>
              </a:rPr>
              <a:t>Register </a:t>
            </a:r>
            <a:r>
              <a:rPr lang="sk-SK" sz="40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úpadcov (ISRU)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48" name="CustomShape 4"/>
          <p:cNvSpPr/>
          <p:nvPr/>
        </p:nvSpPr>
        <p:spPr>
          <a:xfrm>
            <a:off x="949680" y="4653136"/>
            <a:ext cx="7054200" cy="697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8" algn="ctr"/>
            <a:endParaRPr lang="sk-SK" sz="2400" dirty="0" smtClean="0">
              <a:solidFill>
                <a:srgbClr val="000000"/>
              </a:solidFill>
              <a:latin typeface="Arial"/>
            </a:endParaRPr>
          </a:p>
          <a:p>
            <a:pPr marL="3136900" lvl="8" algn="ctr"/>
            <a:r>
              <a:rPr lang="sk-SK" sz="1400" dirty="0" smtClean="0">
                <a:solidFill>
                  <a:srgbClr val="000000"/>
                </a:solidFill>
                <a:latin typeface="Arial"/>
              </a:rPr>
              <a:t>Denisa Vargová, </a:t>
            </a:r>
            <a:r>
              <a:rPr lang="sk-SK" sz="1400" dirty="0" smtClean="0">
                <a:solidFill>
                  <a:srgbClr val="000000"/>
                </a:solidFill>
                <a:latin typeface="Arial"/>
              </a:rPr>
              <a:t>Ministerstvo </a:t>
            </a:r>
            <a:r>
              <a:rPr lang="sk-SK" sz="1400" dirty="0" smtClean="0">
                <a:solidFill>
                  <a:srgbClr val="000000"/>
                </a:solidFill>
                <a:latin typeface="Arial"/>
              </a:rPr>
              <a:t>spravodlivosti SR</a:t>
            </a:r>
          </a:p>
          <a:p>
            <a:pPr marL="3136900" lvl="8" algn="ctr"/>
            <a:r>
              <a:rPr lang="sk-SK" sz="1400" dirty="0">
                <a:solidFill>
                  <a:srgbClr val="000000"/>
                </a:solidFill>
              </a:rPr>
              <a:t>17.09.2015</a:t>
            </a:r>
          </a:p>
          <a:p>
            <a:pPr marL="3136900" lvl="8" algn="ctr"/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-2-</a:t>
            </a:r>
            <a:endParaRPr dirty="0"/>
          </a:p>
        </p:txBody>
      </p:sp>
      <p:sp>
        <p:nvSpPr>
          <p:cNvPr id="250" name="CustomShape 2"/>
          <p:cNvSpPr/>
          <p:nvPr/>
        </p:nvSpPr>
        <p:spPr>
          <a:xfrm>
            <a:off x="468360" y="836640"/>
            <a:ext cx="822744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sk-SK" sz="3200" b="1" dirty="0" smtClean="0">
                <a:solidFill>
                  <a:srgbClr val="000000"/>
                </a:solidFill>
                <a:latin typeface="Arial"/>
              </a:rPr>
              <a:t>Čo prebieha</a:t>
            </a:r>
            <a:endParaRPr dirty="0"/>
          </a:p>
        </p:txBody>
      </p:sp>
      <p:sp>
        <p:nvSpPr>
          <p:cNvPr id="251" name="CustomShape 3"/>
          <p:cNvSpPr/>
          <p:nvPr/>
        </p:nvSpPr>
        <p:spPr>
          <a:xfrm>
            <a:off x="504000" y="1772816"/>
            <a:ext cx="7976520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akceptačné  testy modulov ISRU– výsledkom sú spripomienkované funkčné celky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overovanie i</a:t>
            </a:r>
            <a:r>
              <a:rPr lang="sk-SK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ntegrácií k spolupracujúcim </a:t>
            </a:r>
            <a:r>
              <a:rPr lang="sk-SK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IS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príprava produkčného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prostredia</a:t>
            </a:r>
            <a:endParaRPr lang="sk-SK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príprava školení (školiteľov, používateľov,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administrátorov)</a:t>
            </a:r>
            <a:endParaRPr lang="sk-SK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endParaRPr lang="sk-SK" sz="24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endParaRPr lang="sk-SK" sz="2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7372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7" name="CustomShape 2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ADBBD192-3C00-4052-94BE-1A4DB3F1ACF1}" type="slidenum"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fld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dirty="0"/>
          </a:p>
        </p:txBody>
      </p:sp>
      <p:sp>
        <p:nvSpPr>
          <p:cNvPr id="278" name="CustomShape 3"/>
          <p:cNvSpPr/>
          <p:nvPr/>
        </p:nvSpPr>
        <p:spPr>
          <a:xfrm>
            <a:off x="468360" y="836640"/>
            <a:ext cx="867348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k-SK" sz="3200" b="1" dirty="0" smtClean="0">
                <a:solidFill>
                  <a:srgbClr val="000000"/>
                </a:solidFill>
                <a:latin typeface="Arial"/>
                <a:ea typeface="DejaVu Sans"/>
              </a:rPr>
              <a:t>Časť 2 </a:t>
            </a:r>
            <a:endParaRPr b="1" dirty="0"/>
          </a:p>
        </p:txBody>
      </p:sp>
      <p:sp>
        <p:nvSpPr>
          <p:cNvPr id="279" name="CustomShape 4"/>
          <p:cNvSpPr/>
          <p:nvPr/>
        </p:nvSpPr>
        <p:spPr>
          <a:xfrm>
            <a:off x="375120" y="1584000"/>
            <a:ext cx="7976520" cy="46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1029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0" y="933583"/>
            <a:ext cx="8082320" cy="49908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735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sk-SK" sz="2400" dirty="0" smtClean="0"/>
              <a:t>Webová aplikácia pre verejnosť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87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422083"/>
            <a:ext cx="8027670" cy="401383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328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422083"/>
            <a:ext cx="8027670" cy="40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422083"/>
            <a:ext cx="8027670" cy="40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422083"/>
            <a:ext cx="8027670" cy="401383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374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0" y="933583"/>
            <a:ext cx="8082320" cy="49908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55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Webov</a:t>
            </a:r>
            <a:r>
              <a:rPr lang="sk-SK" sz="2400" dirty="0" smtClean="0"/>
              <a:t>é služby pre verejnosť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464" y="1700808"/>
            <a:ext cx="8229240" cy="1144800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Strojové spracovanie informácií o úpadcoch, dlžníkoch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Vyhľadávanie fyzických aj právnických osôb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Finančné inštitúcie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Jednoduchá technická autentifikácia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Cieľ: umožniť automatizáciu aj biznis subjektom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-2-</a:t>
            </a:r>
            <a:endParaRPr dirty="0"/>
          </a:p>
        </p:txBody>
      </p:sp>
      <p:sp>
        <p:nvSpPr>
          <p:cNvPr id="250" name="CustomShape 2"/>
          <p:cNvSpPr/>
          <p:nvPr/>
        </p:nvSpPr>
        <p:spPr>
          <a:xfrm>
            <a:off x="468360" y="836640"/>
            <a:ext cx="822744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sk-SK" sz="3200" b="1" dirty="0" smtClean="0">
                <a:solidFill>
                  <a:srgbClr val="000000"/>
                </a:solidFill>
                <a:latin typeface="Arial"/>
              </a:rPr>
              <a:t>Témy</a:t>
            </a:r>
            <a:endParaRPr b="1" dirty="0"/>
          </a:p>
        </p:txBody>
      </p:sp>
      <p:sp>
        <p:nvSpPr>
          <p:cNvPr id="251" name="CustomShape 3"/>
          <p:cNvSpPr/>
          <p:nvPr/>
        </p:nvSpPr>
        <p:spPr>
          <a:xfrm>
            <a:off x="504000" y="1772816"/>
            <a:ext cx="7976520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b="1" dirty="0" smtClean="0"/>
              <a:t>1. časť prezentácie</a:t>
            </a:r>
            <a:endParaRPr b="1"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</a:rPr>
              <a:t>základné pojmy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</a:rPr>
              <a:t>čo </a:t>
            </a:r>
            <a:r>
              <a:rPr lang="sk-SK" dirty="0">
                <a:solidFill>
                  <a:srgbClr val="000000"/>
                </a:solidFill>
              </a:rPr>
              <a:t>je </a:t>
            </a:r>
            <a:r>
              <a:rPr lang="sk-SK" dirty="0">
                <a:solidFill>
                  <a:srgbClr val="000000"/>
                </a:solidFill>
              </a:rPr>
              <a:t>ISRU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(účel a cieľ</a:t>
            </a:r>
            <a:r>
              <a:rPr lang="sk-SK" dirty="0" smtClean="0">
                <a:solidFill>
                  <a:srgbClr val="000000"/>
                </a:solidFill>
              </a:rPr>
              <a:t>)</a:t>
            </a: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>
                <a:solidFill>
                  <a:srgbClr val="000000"/>
                </a:solidFill>
                <a:latin typeface="Arial"/>
                <a:ea typeface="DejaVu Sans"/>
              </a:rPr>
              <a:t>č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o tvorí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ISRU (moduly)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 a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komu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je určený</a:t>
            </a: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>
                <a:solidFill>
                  <a:srgbClr val="000000"/>
                </a:solidFill>
                <a:latin typeface="Arial"/>
              </a:rPr>
              <a:t>t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echnické prostriedky</a:t>
            </a:r>
            <a:endParaRPr lang="sk-SK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0000"/>
                </a:solidFill>
                <a:latin typeface="Arial"/>
                <a:ea typeface="DejaVu Sans"/>
              </a:rPr>
              <a:t>stav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DejaVu Sans"/>
              </a:rPr>
              <a:t>projektu</a:t>
            </a:r>
            <a:endParaRPr lang="sk-SK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endParaRPr lang="sk-SK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r>
              <a:rPr lang="sk-SK" b="1" dirty="0"/>
              <a:t>2. časť prezentácie</a:t>
            </a:r>
            <a:endParaRPr lang="sk-SK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predstavenie budúcej aplikácie</a:t>
            </a:r>
            <a:endParaRPr lang="sk-SK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endParaRPr lang="sk-SK" sz="2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endParaRPr lang="sk-SK" sz="2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SzPct val="45000"/>
            </a:pPr>
            <a:endParaRPr lang="sk-SK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sk-SK" sz="2400" dirty="0" smtClean="0"/>
              <a:t>Správca konkurznej podstaty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Správca konkurznej podstaty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body"/>
          </p:nvPr>
        </p:nvSpPr>
        <p:spPr>
          <a:xfrm>
            <a:off x="457200" y="1700808"/>
            <a:ext cx="8229240" cy="1144800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sk-SK" dirty="0" smtClean="0"/>
              <a:t>äčšina údajov pochádza od správcu, treba ich do systému dostať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Podporujeme</a:t>
            </a:r>
          </a:p>
          <a:p>
            <a:pPr marL="719138" lvl="8" indent="-285750">
              <a:buFont typeface="Arial" panose="020B0604020202020204" pitchFamily="34" charset="0"/>
              <a:buChar char="•"/>
            </a:pPr>
            <a:r>
              <a:rPr lang="sk-SK" dirty="0" smtClean="0"/>
              <a:t>Integráciu správcovských systémov a aplikácií cez webservices</a:t>
            </a:r>
          </a:p>
          <a:p>
            <a:pPr marL="719138" lvl="8" indent="-285750">
              <a:buFont typeface="Arial" panose="020B0604020202020204" pitchFamily="34" charset="0"/>
              <a:buChar char="•"/>
            </a:pPr>
            <a:r>
              <a:rPr lang="sk-SK" dirty="0" smtClean="0"/>
              <a:t>Import / Export údajov z excelu</a:t>
            </a:r>
          </a:p>
          <a:p>
            <a:pPr marL="719138" lvl="8" indent="-285750">
              <a:buFont typeface="Arial" panose="020B0604020202020204" pitchFamily="34" charset="0"/>
              <a:buChar char="•"/>
            </a:pPr>
            <a:r>
              <a:rPr lang="sk-SK" dirty="0" smtClean="0"/>
              <a:t>GUI (webová aplikácia) ako základná aplikácia pre evidenciu povinných údajov</a:t>
            </a:r>
          </a:p>
          <a:p>
            <a:pPr marL="719138" lvl="8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719138" lvl="8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422083"/>
            <a:ext cx="8027670" cy="40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" y="1422000"/>
            <a:ext cx="8028000" cy="40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r>
              <a:rPr lang="sk-SK" sz="2400" dirty="0" smtClean="0"/>
              <a:t>Prínosy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8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Elektronické podania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/>
          </p:nvPr>
        </p:nvSpPr>
        <p:spPr>
          <a:xfrm>
            <a:off x="457200" y="2780928"/>
            <a:ext cx="8229240" cy="114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Návrh na vyhlásenie konkurzu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Návrh na povolenie reštrukturalizácie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Návrh na oddlženie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Zoznam majetku, záväzkov, spriaznených osôb, zmluvné prehľady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Prihláška pohľadávky (aj zabezpečenej a súhrnnej)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Popretie pohľadávky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Návrh na vstup do konania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Návrh na potvrdenie prevodu alebo prechodu pohľadávky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6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k-SK" dirty="0" smtClean="0"/>
          </a:p>
          <a:p>
            <a:endParaRPr lang="sk-SK" sz="2400" dirty="0" smtClean="0"/>
          </a:p>
          <a:p>
            <a:r>
              <a:rPr lang="sk-SK" sz="2400" dirty="0" smtClean="0"/>
              <a:t>Zjednodušenie prístupu k informáciám pre veriteľov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699200"/>
            <a:ext cx="8027670" cy="40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k-SK" dirty="0" smtClean="0"/>
          </a:p>
          <a:p>
            <a:endParaRPr lang="sk-SK" sz="2400" dirty="0" smtClean="0"/>
          </a:p>
          <a:p>
            <a:r>
              <a:rPr lang="sk-SK" sz="2400" dirty="0" smtClean="0"/>
              <a:t>Zvýšenie transparentnosti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700808"/>
            <a:ext cx="8027670" cy="40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7" name="CustomShape 2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ADBBD192-3C00-4052-94BE-1A4DB3F1ACF1}" type="slidenum"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dirty="0"/>
          </a:p>
        </p:txBody>
      </p:sp>
      <p:sp>
        <p:nvSpPr>
          <p:cNvPr id="278" name="CustomShape 3"/>
          <p:cNvSpPr/>
          <p:nvPr/>
        </p:nvSpPr>
        <p:spPr>
          <a:xfrm>
            <a:off x="468360" y="836640"/>
            <a:ext cx="867348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k-SK" sz="3200" b="1" dirty="0" smtClean="0">
                <a:solidFill>
                  <a:srgbClr val="000000"/>
                </a:solidFill>
                <a:latin typeface="Arial"/>
              </a:rPr>
              <a:t>Základné </a:t>
            </a:r>
            <a:r>
              <a:rPr lang="sk-SK" sz="3200" b="1" dirty="0" smtClean="0">
                <a:solidFill>
                  <a:srgbClr val="000000"/>
                </a:solidFill>
                <a:latin typeface="Arial"/>
              </a:rPr>
              <a:t>pojmy</a:t>
            </a:r>
            <a:endParaRPr dirty="0"/>
          </a:p>
        </p:txBody>
      </p:sp>
      <p:sp>
        <p:nvSpPr>
          <p:cNvPr id="279" name="CustomShape 4"/>
          <p:cNvSpPr/>
          <p:nvPr/>
        </p:nvSpPr>
        <p:spPr>
          <a:xfrm>
            <a:off x="375120" y="1584000"/>
            <a:ext cx="7976520" cy="46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>
                <a:solidFill>
                  <a:srgbClr val="000000"/>
                </a:solidFill>
                <a:latin typeface="Arial"/>
              </a:rPr>
              <a:t>ú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padca (dlžník)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</a:rPr>
              <a:t>veriteľ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</a:rPr>
              <a:t>konkurz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Arial"/>
              </a:rPr>
              <a:t>s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práv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konkurznej podstaty 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- SKP</a:t>
            </a:r>
          </a:p>
          <a:p>
            <a:pPr marL="342900" indent="-342900"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oh</a:t>
            </a:r>
            <a:r>
              <a:rPr lang="sk-SK" dirty="0" err="1" smtClean="0">
                <a:solidFill>
                  <a:srgbClr val="000000"/>
                </a:solidFill>
              </a:rPr>
              <a:t>ľadávka</a:t>
            </a:r>
            <a:endParaRPr lang="sk-SK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err="1" smtClean="0">
                <a:solidFill>
                  <a:srgbClr val="000000"/>
                </a:solidFill>
                <a:latin typeface="Arial"/>
              </a:rPr>
              <a:t>odd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ženie</a:t>
            </a:r>
            <a:endParaRPr lang="sk-SK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SzPct val="45000"/>
            </a:pPr>
            <a:endParaRPr lang="sk-SK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endParaRPr lang="sk-SK" dirty="0" smtClean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8569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68BB5123-F53F-435B-BF54-175D6F00F16F}" type="slidenum"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fld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432000" y="909360"/>
            <a:ext cx="7774560" cy="520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sk-SK" sz="3200" b="1" dirty="0" smtClean="0">
                <a:solidFill>
                  <a:srgbClr val="000000"/>
                </a:solidFill>
              </a:rPr>
              <a:t>Čo </a:t>
            </a:r>
            <a:r>
              <a:rPr lang="sk-SK" sz="3200" b="1" dirty="0">
                <a:solidFill>
                  <a:srgbClr val="000000"/>
                </a:solidFill>
              </a:rPr>
              <a:t>je </a:t>
            </a:r>
            <a:r>
              <a:rPr lang="sk-SK" sz="3200" b="1" dirty="0">
                <a:solidFill>
                  <a:srgbClr val="000000"/>
                </a:solidFill>
              </a:rPr>
              <a:t>ISRU</a:t>
            </a:r>
            <a:r>
              <a:rPr lang="sk-SK" sz="3200" dirty="0" smtClean="0">
                <a:solidFill>
                  <a:srgbClr val="000000"/>
                </a:solidFill>
              </a:rPr>
              <a:t> </a:t>
            </a:r>
            <a:r>
              <a:rPr lang="sk-SK" sz="2400" dirty="0">
                <a:solidFill>
                  <a:srgbClr val="000000"/>
                </a:solidFill>
              </a:rPr>
              <a:t>(účel a </a:t>
            </a:r>
            <a:r>
              <a:rPr lang="sk-SK" sz="2400" dirty="0" smtClean="0">
                <a:solidFill>
                  <a:srgbClr val="000000"/>
                </a:solidFill>
              </a:rPr>
              <a:t>cieľ)</a:t>
            </a:r>
            <a:endParaRPr lang="sk-SK" sz="2400" dirty="0"/>
          </a:p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sz="2000" strike="noStrike" dirty="0">
                <a:solidFill>
                  <a:srgbClr val="000000"/>
                </a:solidFill>
                <a:latin typeface="Arial"/>
                <a:ea typeface="Microsoft YaHei"/>
              </a:rPr>
              <a:t>nástroj elektronizácie konkurzov, oddlžení a reštrukturalizácií (pre profesionálnych pracovníkov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)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sz="2000" dirty="0">
                <a:solidFill>
                  <a:srgbClr val="000000"/>
                </a:solidFill>
                <a:latin typeface="Arial"/>
                <a:ea typeface="Microsoft YaHei"/>
              </a:rPr>
              <a:t>z</a:t>
            </a:r>
            <a:r>
              <a:rPr lang="sk-SK" sz="2000" dirty="0" smtClean="0">
                <a:solidFill>
                  <a:srgbClr val="000000"/>
                </a:solidFill>
                <a:latin typeface="Arial"/>
                <a:ea typeface="Microsoft YaHei"/>
              </a:rPr>
              <a:t>droj informácií a možnosť </a:t>
            </a:r>
            <a:r>
              <a:rPr lang="sk-SK" sz="2000" dirty="0" err="1" smtClean="0">
                <a:solidFill>
                  <a:srgbClr val="000000"/>
                </a:solidFill>
                <a:latin typeface="Arial"/>
                <a:ea typeface="Microsoft YaHei"/>
              </a:rPr>
              <a:t>online</a:t>
            </a:r>
            <a:r>
              <a:rPr lang="sk-SK" sz="2000" dirty="0" smtClean="0">
                <a:solidFill>
                  <a:srgbClr val="000000"/>
                </a:solidFill>
                <a:latin typeface="Arial"/>
                <a:ea typeface="Microsoft YaHei"/>
              </a:rPr>
              <a:t> spolupráce cez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sk-SK" sz="2000" strike="noStrike" dirty="0" err="1" smtClean="0">
                <a:solidFill>
                  <a:srgbClr val="000000"/>
                </a:solidFill>
                <a:latin typeface="Arial"/>
                <a:ea typeface="Microsoft YaHei"/>
              </a:rPr>
              <a:t>eGov-služby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  (pre verejnosť  a účastníkov konania)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sz="2000" strike="noStrike" dirty="0">
                <a:solidFill>
                  <a:srgbClr val="000000"/>
                </a:solidFill>
                <a:latin typeface="Arial"/>
                <a:ea typeface="Microsoft YaHei"/>
              </a:rPr>
              <a:t>forma: verejné webové služby,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verejný web </a:t>
            </a:r>
            <a:r>
              <a:rPr lang="sk-SK" sz="2000" dirty="0">
                <a:solidFill>
                  <a:srgbClr val="000000"/>
                </a:solidFill>
              </a:rPr>
              <a:t>ISRU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interné </a:t>
            </a:r>
            <a:r>
              <a:rPr lang="sk-SK" sz="2000" strike="noStrike" dirty="0">
                <a:solidFill>
                  <a:srgbClr val="000000"/>
                </a:solidFill>
                <a:latin typeface="Arial"/>
                <a:ea typeface="Microsoft YaHei"/>
              </a:rPr>
              <a:t>profesionálne </a:t>
            </a:r>
            <a:r>
              <a:rPr lang="sk-SK" sz="2000" strike="noStrike" dirty="0" err="1" smtClean="0">
                <a:solidFill>
                  <a:srgbClr val="000000"/>
                </a:solidFill>
                <a:latin typeface="Arial"/>
                <a:ea typeface="Microsoft YaHei"/>
              </a:rPr>
              <a:t>e-služby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, 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sz="2000" strike="noStrike" dirty="0">
                <a:solidFill>
                  <a:srgbClr val="000000"/>
                </a:solidFill>
                <a:latin typeface="Arial"/>
                <a:ea typeface="Microsoft YaHei"/>
              </a:rPr>
              <a:t>hlavné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sk-SK" sz="2000" strike="noStrike" dirty="0">
                <a:solidFill>
                  <a:srgbClr val="000000"/>
                </a:solidFill>
                <a:latin typeface="Arial"/>
                <a:ea typeface="Microsoft YaHei"/>
              </a:rPr>
              <a:t>prínosy: zjednodušenie konkurzného konania,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zrýchlenie práce, </a:t>
            </a:r>
            <a:r>
              <a:rPr lang="sk-SK" sz="2000" strike="noStrike" dirty="0" err="1" smtClean="0">
                <a:solidFill>
                  <a:srgbClr val="000000"/>
                </a:solidFill>
                <a:latin typeface="Arial"/>
                <a:ea typeface="Microsoft YaHei"/>
              </a:rPr>
              <a:t>e-doručovanie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, atď.</a:t>
            </a:r>
            <a:endParaRPr sz="2000"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sz="2000" strike="noStrike" dirty="0">
                <a:solidFill>
                  <a:srgbClr val="000000"/>
                </a:solidFill>
                <a:latin typeface="Arial"/>
                <a:ea typeface="Microsoft YaHei"/>
              </a:rPr>
              <a:t>atribúty </a:t>
            </a:r>
            <a:r>
              <a:rPr lang="sk-SK" sz="2000" i="1" strike="noStrike" dirty="0">
                <a:solidFill>
                  <a:srgbClr val="000000"/>
                </a:solidFill>
                <a:latin typeface="Arial"/>
                <a:ea typeface="Microsoft YaHei"/>
              </a:rPr>
              <a:t>otvoreného súdnictva</a:t>
            </a:r>
            <a:r>
              <a:rPr lang="sk-SK" sz="2000" strike="noStrike" dirty="0">
                <a:solidFill>
                  <a:srgbClr val="000000"/>
                </a:solidFill>
                <a:latin typeface="Arial"/>
                <a:ea typeface="Microsoft YaHei"/>
              </a:rPr>
              <a:t> 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-</a:t>
            </a:r>
            <a:r>
              <a:rPr lang="en-US" sz="2000" strike="noStrike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sk-SK" sz="2000" dirty="0">
                <a:solidFill>
                  <a:srgbClr val="000000"/>
                </a:solidFill>
                <a:ea typeface="Times New Roman"/>
              </a:rPr>
              <a:t>vyššia </a:t>
            </a:r>
            <a:r>
              <a:rPr lang="sk-SK" sz="2000" dirty="0" smtClean="0">
                <a:solidFill>
                  <a:srgbClr val="000000"/>
                </a:solidFill>
                <a:ea typeface="Times New Roman"/>
              </a:rPr>
              <a:t>transparentnosť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Times New Roman"/>
              </a:rPr>
              <a:t>cez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Times New Roman"/>
              </a:rPr>
              <a:t>sprístupnenie </a:t>
            </a:r>
            <a:r>
              <a:rPr lang="sk-SK" sz="2000" strike="noStrike" dirty="0">
                <a:solidFill>
                  <a:srgbClr val="000000"/>
                </a:solidFill>
                <a:latin typeface="Arial"/>
                <a:ea typeface="Times New Roman"/>
              </a:rPr>
              <a:t>informácií o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Times New Roman"/>
              </a:rPr>
              <a:t>úpadcoch, konkurzoch, </a:t>
            </a:r>
            <a:r>
              <a:rPr lang="sk-SK" sz="2000" strike="noStrike" dirty="0" smtClean="0">
                <a:solidFill>
                  <a:srgbClr val="000000"/>
                </a:solidFill>
                <a:latin typeface="Arial"/>
                <a:ea typeface="Times New Roman"/>
              </a:rPr>
              <a:t>reštrukturalizáciách</a:t>
            </a:r>
            <a:endParaRPr sz="2000" dirty="0"/>
          </a:p>
        </p:txBody>
      </p:sp>
      <p:sp>
        <p:nvSpPr>
          <p:cNvPr id="254" name="CustomShape 3"/>
          <p:cNvSpPr/>
          <p:nvPr/>
        </p:nvSpPr>
        <p:spPr>
          <a:xfrm>
            <a:off x="572400" y="1801080"/>
            <a:ext cx="17892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7" name="CustomShape 2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ADBBD192-3C00-4052-94BE-1A4DB3F1ACF1}" type="slidenum"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dirty="0"/>
          </a:p>
        </p:txBody>
      </p:sp>
      <p:sp>
        <p:nvSpPr>
          <p:cNvPr id="278" name="CustomShape 3"/>
          <p:cNvSpPr/>
          <p:nvPr/>
        </p:nvSpPr>
        <p:spPr>
          <a:xfrm>
            <a:off x="468360" y="836640"/>
            <a:ext cx="867348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k-SK" sz="3200" b="1" dirty="0">
                <a:solidFill>
                  <a:srgbClr val="000000"/>
                </a:solidFill>
                <a:latin typeface="Arial"/>
                <a:ea typeface="DejaVu Sans"/>
              </a:rPr>
              <a:t>Č</a:t>
            </a:r>
            <a:r>
              <a:rPr lang="sk-SK" sz="3200" b="1" dirty="0" smtClean="0">
                <a:solidFill>
                  <a:srgbClr val="000000"/>
                </a:solidFill>
                <a:latin typeface="Arial"/>
                <a:ea typeface="DejaVu Sans"/>
              </a:rPr>
              <a:t>o tvorí  </a:t>
            </a:r>
            <a:r>
              <a:rPr lang="sk-SK" sz="3200" b="1" dirty="0" smtClean="0">
                <a:solidFill>
                  <a:srgbClr val="000000"/>
                </a:solidFill>
                <a:latin typeface="Arial"/>
                <a:ea typeface="DejaVu Sans"/>
              </a:rPr>
              <a:t>ISRÚ</a:t>
            </a:r>
            <a:endParaRPr dirty="0"/>
          </a:p>
        </p:txBody>
      </p:sp>
      <p:sp>
        <p:nvSpPr>
          <p:cNvPr id="279" name="CustomShape 4"/>
          <p:cNvSpPr/>
          <p:nvPr/>
        </p:nvSpPr>
        <p:spPr>
          <a:xfrm>
            <a:off x="375120" y="1584000"/>
            <a:ext cx="7976520" cy="46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SzPct val="45000"/>
            </a:pPr>
            <a:endParaRPr lang="sk-SK" sz="24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modul pre verejnosť - anonymnú (bez identifikácie) resp. pre účastníkov konania (identifikácia cez </a:t>
            </a:r>
            <a:r>
              <a:rPr lang="sk-SK" dirty="0" err="1" smtClean="0">
                <a:solidFill>
                  <a:srgbClr val="000000"/>
                </a:solidFill>
                <a:latin typeface="Arial"/>
                <a:ea typeface="DejaVu Sans"/>
              </a:rPr>
              <a:t>eID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 – elektronický občiansky preukaz) </a:t>
            </a:r>
            <a:endParaRPr lang="sk-SK" dirty="0" smtClean="0">
              <a:solidFill>
                <a:srgbClr val="000000"/>
              </a:solidFill>
            </a:endParaRPr>
          </a:p>
          <a:p>
            <a:pPr marL="342900" indent="-342900"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</a:rPr>
              <a:t>modul </a:t>
            </a:r>
            <a:r>
              <a:rPr lang="sk-SK" dirty="0">
                <a:solidFill>
                  <a:srgbClr val="000000"/>
                </a:solidFill>
              </a:rPr>
              <a:t>pre </a:t>
            </a:r>
            <a:r>
              <a:rPr lang="en-US" dirty="0" smtClean="0">
                <a:solidFill>
                  <a:srgbClr val="000000"/>
                </a:solidFill>
              </a:rPr>
              <a:t>SKP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– dostupný cez </a:t>
            </a:r>
            <a:r>
              <a:rPr lang="sk-SK" dirty="0" err="1" smtClean="0">
                <a:solidFill>
                  <a:srgbClr val="000000"/>
                </a:solidFill>
              </a:rPr>
              <a:t>eID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modul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pre sudcov – dostupný pre autorizované osoby z rezortu MS SR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modul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 -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Arial"/>
                <a:ea typeface="DejaVu Sans"/>
              </a:rPr>
              <a:t>jadr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IS RÚ (spoločný pre všetky moduly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sk-SK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 smtClean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528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68360" y="836640"/>
            <a:ext cx="822744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3200" b="1" strike="noStrike">
                <a:solidFill>
                  <a:srgbClr val="000000"/>
                </a:solidFill>
                <a:latin typeface="Arial"/>
                <a:ea typeface="DejaVu Sans"/>
              </a:rPr>
              <a:t>Cieľový obsah IS RÚ</a:t>
            </a: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30AF4EA7-FCAB-4A6F-8790-B5DE80E2A946}" type="slidenum"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6</a:t>
            </a:fld>
            <a:r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/>
          </a:p>
        </p:txBody>
      </p:sp>
      <p:sp>
        <p:nvSpPr>
          <p:cNvPr id="257" name="CustomShape 3"/>
          <p:cNvSpPr/>
          <p:nvPr/>
        </p:nvSpPr>
        <p:spPr>
          <a:xfrm>
            <a:off x="1187640" y="1700640"/>
            <a:ext cx="2014200" cy="861840"/>
          </a:xfrm>
          <a:prstGeom prst="rect">
            <a:avLst/>
          </a:prstGeom>
          <a:solidFill>
            <a:schemeClr val="bg1"/>
          </a:solidFill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8" name="Content Placeholder 3"/>
          <p:cNvPicPr/>
          <p:nvPr/>
        </p:nvPicPr>
        <p:blipFill>
          <a:blip r:embed="rId2"/>
          <a:stretch/>
        </p:blipFill>
        <p:spPr>
          <a:xfrm>
            <a:off x="360000" y="1440000"/>
            <a:ext cx="8494200" cy="496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7" name="CustomShape 2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ADBBD192-3C00-4052-94BE-1A4DB3F1ACF1}" type="slidenum"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fld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dirty="0"/>
          </a:p>
        </p:txBody>
      </p:sp>
      <p:sp>
        <p:nvSpPr>
          <p:cNvPr id="278" name="CustomShape 3"/>
          <p:cNvSpPr/>
          <p:nvPr/>
        </p:nvSpPr>
        <p:spPr>
          <a:xfrm>
            <a:off x="468360" y="836640"/>
            <a:ext cx="867348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k-SK" sz="3200" b="1" dirty="0" smtClean="0">
                <a:solidFill>
                  <a:srgbClr val="000000"/>
                </a:solidFill>
                <a:latin typeface="Arial"/>
                <a:ea typeface="DejaVu Sans"/>
              </a:rPr>
              <a:t>Hlavné n</a:t>
            </a:r>
            <a:r>
              <a:rPr lang="sk-SK" sz="32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adväzujúce IS</a:t>
            </a:r>
            <a:r>
              <a:rPr lang="sk-SK" sz="32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sk-SK" sz="2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(integrácia)</a:t>
            </a:r>
            <a:endParaRPr sz="2400" dirty="0"/>
          </a:p>
        </p:txBody>
      </p:sp>
      <p:sp>
        <p:nvSpPr>
          <p:cNvPr id="279" name="CustomShape 4"/>
          <p:cNvSpPr/>
          <p:nvPr/>
        </p:nvSpPr>
        <p:spPr>
          <a:xfrm>
            <a:off x="375120" y="1584000"/>
            <a:ext cx="7976520" cy="46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buSzPct val="45000"/>
              <a:buFont typeface="Wingdings" pitchFamily="2" charset="2"/>
              <a:buChar char="q"/>
            </a:pPr>
            <a:r>
              <a:rPr lang="sk-SK" dirty="0">
                <a:solidFill>
                  <a:srgbClr val="000000"/>
                </a:solidFill>
              </a:rPr>
              <a:t>Informačný systém Súdny manažment – pre súdy v SR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Register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fyzických osôb (RFO) – Ministerstvo vnútra 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Register právnických osôb  </a:t>
            </a:r>
            <a:r>
              <a:rPr lang="sk-SK" dirty="0">
                <a:solidFill>
                  <a:srgbClr val="000000"/>
                </a:solidFill>
              </a:rPr>
              <a:t>(RPO</a:t>
            </a:r>
            <a:r>
              <a:rPr lang="sk-SK" dirty="0" smtClean="0">
                <a:solidFill>
                  <a:srgbClr val="000000"/>
                </a:solidFill>
              </a:rPr>
              <a:t>) – Štatistický úrad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Obchodný vestník (OV) – Ministerstvo spravodlivosti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Ústredný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portál verejnej správy (ÚPVS) – Úrad vlády 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tď.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-2-</a:t>
            </a:r>
            <a:endParaRPr dirty="0"/>
          </a:p>
        </p:txBody>
      </p:sp>
      <p:sp>
        <p:nvSpPr>
          <p:cNvPr id="250" name="CustomShape 2"/>
          <p:cNvSpPr/>
          <p:nvPr/>
        </p:nvSpPr>
        <p:spPr>
          <a:xfrm>
            <a:off x="468360" y="836640"/>
            <a:ext cx="822744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sk-SK" sz="3200" b="1" dirty="0">
                <a:solidFill>
                  <a:srgbClr val="000000"/>
                </a:solidFill>
                <a:latin typeface="Arial"/>
              </a:rPr>
              <a:t>T</a:t>
            </a:r>
            <a:r>
              <a:rPr lang="sk-SK" sz="3200" b="1" dirty="0" smtClean="0">
                <a:solidFill>
                  <a:srgbClr val="000000"/>
                </a:solidFill>
                <a:latin typeface="Arial"/>
              </a:rPr>
              <a:t>echnické </a:t>
            </a:r>
            <a:r>
              <a:rPr lang="sk-SK" sz="3200" b="1" dirty="0">
                <a:solidFill>
                  <a:srgbClr val="000000"/>
                </a:solidFill>
                <a:latin typeface="Arial"/>
              </a:rPr>
              <a:t>prostriedky </a:t>
            </a:r>
            <a:r>
              <a:rPr lang="sk-SK" sz="3200" b="1" dirty="0">
                <a:solidFill>
                  <a:srgbClr val="000000"/>
                </a:solidFill>
                <a:latin typeface="Arial"/>
              </a:rPr>
              <a:t>ISRU</a:t>
            </a:r>
            <a:endParaRPr sz="3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04000" y="1772816"/>
            <a:ext cx="7976520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ákladný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hardvér pozostáva z 24 serverov</a:t>
            </a:r>
            <a:endParaRPr lang="en-US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údaje budú uložené v b</a:t>
            </a:r>
            <a:r>
              <a:rPr lang="sk-SK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ezpečnom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úložisku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dát (</a:t>
            </a:r>
            <a:r>
              <a:rPr lang="sk-SK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UBÚS</a:t>
            </a:r>
            <a:r>
              <a:rPr lang="sk-SK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sk-SK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DejaVu Sans"/>
              </a:rPr>
              <a:t>celá infraštruktúra je uložená v priestoroch Datacentra</a:t>
            </a:r>
          </a:p>
          <a:p>
            <a:pPr>
              <a:lnSpc>
                <a:spcPct val="100000"/>
              </a:lnSpc>
              <a:buSzPct val="45000"/>
            </a:pPr>
            <a:endParaRPr lang="sk-SK" sz="2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endParaRPr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01" y="3140968"/>
            <a:ext cx="4939317" cy="28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14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7" name="CustomShape 2"/>
          <p:cNvSpPr/>
          <p:nvPr/>
        </p:nvSpPr>
        <p:spPr>
          <a:xfrm>
            <a:off x="8028000" y="6308640"/>
            <a:ext cx="69156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fld id="{ADBBD192-3C00-4052-94BE-1A4DB3F1ACF1}" type="slidenum">
              <a:rPr lang="sk-SK" sz="1000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r>
              <a:rPr lang="sk-SK" sz="1000" strike="noStrike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dirty="0"/>
          </a:p>
        </p:txBody>
      </p:sp>
      <p:sp>
        <p:nvSpPr>
          <p:cNvPr id="278" name="CustomShape 3"/>
          <p:cNvSpPr/>
          <p:nvPr/>
        </p:nvSpPr>
        <p:spPr>
          <a:xfrm>
            <a:off x="468360" y="836640"/>
            <a:ext cx="867348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k-SK" sz="3200" b="1" dirty="0" smtClean="0">
                <a:solidFill>
                  <a:srgbClr val="000000"/>
                </a:solidFill>
                <a:latin typeface="Arial"/>
                <a:ea typeface="DejaVu Sans"/>
              </a:rPr>
              <a:t>Práca používateľov</a:t>
            </a:r>
            <a:endParaRPr b="1" dirty="0"/>
          </a:p>
        </p:txBody>
      </p:sp>
      <p:sp>
        <p:nvSpPr>
          <p:cNvPr id="279" name="CustomShape 4"/>
          <p:cNvSpPr/>
          <p:nvPr/>
        </p:nvSpPr>
        <p:spPr>
          <a:xfrm>
            <a:off x="375120" y="1584000"/>
            <a:ext cx="7976520" cy="46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</a:rPr>
              <a:t>Základné </a:t>
            </a:r>
            <a:r>
              <a:rPr lang="sk-SK" dirty="0" err="1" smtClean="0">
                <a:solidFill>
                  <a:srgbClr val="000000"/>
                </a:solidFill>
                <a:latin typeface="Arial"/>
              </a:rPr>
              <a:t>e-služby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 pre verejnosť (</a:t>
            </a:r>
            <a:r>
              <a:rPr lang="sk-SK" dirty="0" err="1" smtClean="0">
                <a:solidFill>
                  <a:srgbClr val="000000"/>
                </a:solidFill>
                <a:latin typeface="Arial"/>
              </a:rPr>
              <a:t>e</a:t>
            </a:r>
            <a:r>
              <a:rPr lang="sk-SK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sk-SK" dirty="0" err="1" smtClean="0">
                <a:solidFill>
                  <a:srgbClr val="000000"/>
                </a:solidFill>
                <a:latin typeface="Arial"/>
              </a:rPr>
              <a:t>OV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):</a:t>
            </a:r>
          </a:p>
          <a:p>
            <a:pPr marL="800100" lvl="1" indent="-342900">
              <a:buSzPct val="45000"/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  <a:latin typeface="Arial"/>
              </a:rPr>
              <a:t>prihlášky pohľadávok</a:t>
            </a:r>
          </a:p>
          <a:p>
            <a:pPr marL="800100" lvl="1" indent="-342900">
              <a:buSzPct val="45000"/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p</a:t>
            </a:r>
            <a:r>
              <a:rPr lang="sk-SK" dirty="0" smtClean="0">
                <a:solidFill>
                  <a:srgbClr val="000000"/>
                </a:solidFill>
              </a:rPr>
              <a:t>odávanie </a:t>
            </a:r>
            <a:r>
              <a:rPr lang="sk-SK" dirty="0">
                <a:solidFill>
                  <a:srgbClr val="000000"/>
                </a:solidFill>
              </a:rPr>
              <a:t>návrhov na konkurz atď.</a:t>
            </a:r>
            <a:endParaRPr lang="sk-SK" dirty="0" smtClean="0">
              <a:solidFill>
                <a:srgbClr val="000000"/>
              </a:solidFill>
            </a:endParaRPr>
          </a:p>
          <a:p>
            <a:pPr marL="800100" lvl="1" indent="-342900">
              <a:buSzPct val="45000"/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p</a:t>
            </a:r>
            <a:r>
              <a:rPr lang="sk-SK" dirty="0" smtClean="0">
                <a:solidFill>
                  <a:srgbClr val="000000"/>
                </a:solidFill>
              </a:rPr>
              <a:t>oskytovanie </a:t>
            </a:r>
            <a:r>
              <a:rPr lang="sk-SK" dirty="0">
                <a:solidFill>
                  <a:srgbClr val="000000"/>
                </a:solidFill>
              </a:rPr>
              <a:t>informácii o </a:t>
            </a:r>
            <a:r>
              <a:rPr lang="sk-SK" dirty="0" smtClean="0">
                <a:solidFill>
                  <a:srgbClr val="000000"/>
                </a:solidFill>
              </a:rPr>
              <a:t>správcoch, priebehu konkurzov, speňažovaní majetku atď.</a:t>
            </a:r>
            <a:endParaRPr lang="sk-SK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>
                <a:solidFill>
                  <a:srgbClr val="000000"/>
                </a:solidFill>
                <a:latin typeface="Arial"/>
              </a:rPr>
              <a:t>s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udca a dohľad – autorizovaní používatelia z rezortu  MS SR s povinnosťami podľa zákona</a:t>
            </a:r>
          </a:p>
          <a:p>
            <a:pPr marL="342900" indent="-342900">
              <a:lnSpc>
                <a:spcPct val="100000"/>
              </a:lnSpc>
              <a:buSzPct val="45000"/>
              <a:buFont typeface="Wingdings" pitchFamily="2" charset="2"/>
              <a:buChar char="q"/>
            </a:pPr>
            <a:r>
              <a:rPr lang="sk-SK" dirty="0" smtClean="0">
                <a:solidFill>
                  <a:srgbClr val="000000"/>
                </a:solidFill>
                <a:latin typeface="Arial"/>
              </a:rPr>
              <a:t>správca konkurznej podstaty -  úlohy podľa zákona, previazanosť na agendy  vlastných IS je </a:t>
            </a:r>
            <a:r>
              <a:rPr lang="sk-SK" dirty="0" smtClean="0">
                <a:solidFill>
                  <a:srgbClr val="000000"/>
                </a:solidFill>
                <a:latin typeface="Arial"/>
              </a:rPr>
              <a:t>možná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9540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d92646e-282c-4c1b-a13d-2ee2480bf4f6">MNVPC42E3CNQ-7-503</_dlc_DocId>
    <_dlc_DocIdUrl xmlns="5d92646e-282c-4c1b-a13d-2ee2480bf4f6">
      <Url>http://portalms.justice.sk/_layouts/DocIdRedir.aspx?ID=MNVPC42E3CNQ-7-503</Url>
      <Description>MNVPC42E3CNQ-7-503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2687A7543A9642AA8A5AC69DB74E75" ma:contentTypeVersion="1" ma:contentTypeDescription="Umožňuje vytvoriť nový dokument." ma:contentTypeScope="" ma:versionID="e8c4bf5d7fb5d8efcdd4009cfaf187ae">
  <xsd:schema xmlns:xsd="http://www.w3.org/2001/XMLSchema" xmlns:xs="http://www.w3.org/2001/XMLSchema" xmlns:p="http://schemas.microsoft.com/office/2006/metadata/properties" xmlns:ns2="5d92646e-282c-4c1b-a13d-2ee2480bf4f6" targetNamespace="http://schemas.microsoft.com/office/2006/metadata/properties" ma:root="true" ma:fieldsID="a92bf449d0cee63487f34e9064fbc894" ns2:_="">
    <xsd:import namespace="5d92646e-282c-4c1b-a13d-2ee2480bf4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2646e-282c-4c1b-a13d-2ee2480bf4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entifikátora dokumentu" ma:description="Hodnota identifikátora dokumentu priradená k tejto položke." ma:internalName="_dlc_DocId" ma:readOnly="true">
      <xsd:simpleType>
        <xsd:restriction base="dms:Text"/>
      </xsd:simpleType>
    </xsd:element>
    <xsd:element name="_dlc_DocIdUrl" ma:index="9" nillable="true" ma:displayName="Identifikátor dokumentu" ma:description="Trvalé prepojenie na tento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21C240-F51C-4612-BAE1-90FD5E822AD5}"/>
</file>

<file path=customXml/itemProps2.xml><?xml version="1.0" encoding="utf-8"?>
<ds:datastoreItem xmlns:ds="http://schemas.openxmlformats.org/officeDocument/2006/customXml" ds:itemID="{5A3E58CB-D538-4B6E-A3A8-176E1401A932}"/>
</file>

<file path=customXml/itemProps3.xml><?xml version="1.0" encoding="utf-8"?>
<ds:datastoreItem xmlns:ds="http://schemas.openxmlformats.org/officeDocument/2006/customXml" ds:itemID="{BE28D28F-F74B-4674-8482-BC751FE24B94}"/>
</file>

<file path=customXml/itemProps4.xml><?xml version="1.0" encoding="utf-8"?>
<ds:datastoreItem xmlns:ds="http://schemas.openxmlformats.org/officeDocument/2006/customXml" ds:itemID="{8C514AB5-794E-49CB-A73F-F35DD0ADEE22}"/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571</Words>
  <Application>Microsoft Office PowerPoint</Application>
  <PresentationFormat>Prezentácia na obrazovke (4:3)</PresentationFormat>
  <Paragraphs>145</Paragraphs>
  <Slides>27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27</vt:i4>
      </vt:variant>
    </vt:vector>
  </HeadingPairs>
  <TitlesOfParts>
    <vt:vector size="30" baseType="lpstr"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Webové služby pre verejnosť</vt:lpstr>
      <vt:lpstr>Prezentácia programu PowerPoint</vt:lpstr>
      <vt:lpstr>  Správca konkurznej podstaty</vt:lpstr>
      <vt:lpstr>Prezentácia programu PowerPoint</vt:lpstr>
      <vt:lpstr>Prezentácia programu PowerPoint</vt:lpstr>
      <vt:lpstr>Prezentácia programu PowerPoint</vt:lpstr>
      <vt:lpstr>   Elektronické podania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KIRSCHNER Alexander</dc:creator>
  <cp:lastModifiedBy>ZATKO Matej</cp:lastModifiedBy>
  <cp:revision>66</cp:revision>
  <cp:lastPrinted>2015-09-04T11:37:28Z</cp:lastPrinted>
  <dcterms:modified xsi:type="dcterms:W3CDTF">2015-09-07T16:26:57Z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0x010100A32687A7543A9642AA8A5AC69DB74E75</vt:lpwstr>
  </property>
  <property fmtid="{D5CDD505-2E9C-101B-9397-08002B2CF9AE}" pid="3" name="_dlc_DocIdItemGuid">
    <vt:lpwstr>1c3aae1e-7791-4224-9a0e-b2899e1025e4</vt:lpwstr>
  </property>
</Properties>
</file>